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2" r:id="rId6"/>
    <p:sldId id="300" r:id="rId7"/>
    <p:sldId id="304" r:id="rId8"/>
    <p:sldId id="301" r:id="rId9"/>
    <p:sldId id="303" r:id="rId10"/>
    <p:sldId id="305" r:id="rId11"/>
    <p:sldId id="308" r:id="rId12"/>
    <p:sldId id="306" r:id="rId13"/>
    <p:sldId id="307" r:id="rId14"/>
    <p:sldId id="312" r:id="rId15"/>
    <p:sldId id="309" r:id="rId16"/>
    <p:sldId id="310" r:id="rId17"/>
    <p:sldId id="3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222987-4CD0-44ED-8A52-28C07BF139E2}">
          <p14:sldIdLst>
            <p14:sldId id="298"/>
          </p14:sldIdLst>
        </p14:section>
        <p14:section name="#1: Properties" id="{A48158ED-8271-49BC-B91B-769E36013AA1}">
          <p14:sldIdLst>
            <p14:sldId id="302"/>
            <p14:sldId id="300"/>
            <p14:sldId id="304"/>
            <p14:sldId id="301"/>
            <p14:sldId id="303"/>
            <p14:sldId id="305"/>
            <p14:sldId id="308"/>
            <p14:sldId id="306"/>
            <p14:sldId id="307"/>
          </p14:sldIdLst>
        </p14:section>
        <p14:section name="#2: Readonly vs Const" id="{84780829-BFAB-40DC-BE9B-FE6DE3BE9272}">
          <p14:sldIdLst>
            <p14:sldId id="312"/>
            <p14:sldId id="309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9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programming-guide/classes-and-structs/propertie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Q&amp;A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with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#1: Properties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#2: Readonly vs Const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E4C5D17-B46D-4981-9517-73D53679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652" y="3501093"/>
            <a:ext cx="3286584" cy="2905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1EB7FB-D1FC-43F5-B1C2-7573BE0C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modifiers in Properties #2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01EC8E-E272-4002-8B05-7DAA5FE89E1B}"/>
              </a:ext>
            </a:extLst>
          </p:cNvPr>
          <p:cNvSpPr txBox="1">
            <a:spLocks/>
          </p:cNvSpPr>
          <p:nvPr/>
        </p:nvSpPr>
        <p:spPr>
          <a:xfrm>
            <a:off x="1093764" y="2108201"/>
            <a:ext cx="10058399" cy="4013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 more advanced technique is to replace </a:t>
            </a:r>
            <a:r>
              <a:rPr lang="en-US" b="1" dirty="0"/>
              <a:t>missing set</a:t>
            </a:r>
            <a:r>
              <a:rPr lang="en-US" dirty="0"/>
              <a:t> keyword by a new (C# 9) </a:t>
            </a:r>
            <a:r>
              <a:rPr lang="en-US" b="1" dirty="0"/>
              <a:t>init</a:t>
            </a:r>
            <a:r>
              <a:rPr lang="en-US" dirty="0"/>
              <a:t> keyword!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16120-14AC-49E9-94CB-EF2F0400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64" y="2519680"/>
            <a:ext cx="2829450" cy="387947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58EE60D-F8C6-437E-9536-105C63F47D65}"/>
              </a:ext>
            </a:extLst>
          </p:cNvPr>
          <p:cNvSpPr txBox="1">
            <a:spLocks/>
          </p:cNvSpPr>
          <p:nvPr/>
        </p:nvSpPr>
        <p:spPr>
          <a:xfrm>
            <a:off x="4284005" y="2679702"/>
            <a:ext cx="2909275" cy="95757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Before, it wasn’t possible</a:t>
            </a:r>
            <a:br>
              <a:rPr lang="en-US" dirty="0"/>
            </a:br>
            <a:r>
              <a:rPr lang="en-US" dirty="0"/>
              <a:t>to initialize this “super-safe”</a:t>
            </a:r>
            <a:br>
              <a:rPr lang="en-US" dirty="0"/>
            </a:br>
            <a:r>
              <a:rPr lang="en-US" dirty="0"/>
              <a:t>property from deriving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3319D-72B5-41FC-927E-2CCDE044E417}"/>
              </a:ext>
            </a:extLst>
          </p:cNvPr>
          <p:cNvSpPr/>
          <p:nvPr/>
        </p:nvSpPr>
        <p:spPr>
          <a:xfrm>
            <a:off x="3451964" y="3286761"/>
            <a:ext cx="45719" cy="1523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B063CD-C0A2-4D90-AAF7-4F757302ED6D}"/>
              </a:ext>
            </a:extLst>
          </p:cNvPr>
          <p:cNvSpPr/>
          <p:nvPr/>
        </p:nvSpPr>
        <p:spPr>
          <a:xfrm>
            <a:off x="3163480" y="4837877"/>
            <a:ext cx="717639" cy="2319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D97DC-111D-4BE6-860D-CA516DF2632F}"/>
              </a:ext>
            </a:extLst>
          </p:cNvPr>
          <p:cNvSpPr/>
          <p:nvPr/>
        </p:nvSpPr>
        <p:spPr>
          <a:xfrm>
            <a:off x="1741080" y="5720081"/>
            <a:ext cx="1499960" cy="25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74D41A6-A22C-44D4-94AB-18CB996E5DD5}"/>
              </a:ext>
            </a:extLst>
          </p:cNvPr>
          <p:cNvSpPr txBox="1">
            <a:spLocks/>
          </p:cNvSpPr>
          <p:nvPr/>
        </p:nvSpPr>
        <p:spPr>
          <a:xfrm>
            <a:off x="4284005" y="3807462"/>
            <a:ext cx="2909275" cy="7416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decided however</a:t>
            </a:r>
            <a:br>
              <a:rPr lang="en-US" dirty="0"/>
            </a:br>
            <a:r>
              <a:rPr lang="en-US" dirty="0"/>
              <a:t>that this is it too restrictive!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38CD5-90A4-4418-A892-9D181CE0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24" y="2519680"/>
            <a:ext cx="3029837" cy="3879473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C01FC0-CD64-46A4-B7AE-E35289E84281}"/>
              </a:ext>
            </a:extLst>
          </p:cNvPr>
          <p:cNvSpPr txBox="1">
            <a:spLocks/>
          </p:cNvSpPr>
          <p:nvPr/>
        </p:nvSpPr>
        <p:spPr>
          <a:xfrm>
            <a:off x="4284005" y="4699000"/>
            <a:ext cx="2909275" cy="153924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the new </a:t>
            </a:r>
            <a:r>
              <a:rPr lang="en-US" b="1" dirty="0"/>
              <a:t>init</a:t>
            </a:r>
            <a:r>
              <a:rPr lang="en-US" dirty="0"/>
              <a:t> keyword</a:t>
            </a:r>
            <a:br>
              <a:rPr lang="en-US" dirty="0"/>
            </a:br>
            <a:r>
              <a:rPr lang="en-US" dirty="0"/>
              <a:t>was introduced, which is</a:t>
            </a:r>
            <a:br>
              <a:rPr lang="en-US" dirty="0"/>
            </a:br>
            <a:r>
              <a:rPr lang="en-US" dirty="0"/>
              <a:t>giving us the flexibility to</a:t>
            </a:r>
            <a:br>
              <a:rPr lang="en-US" dirty="0"/>
            </a:br>
            <a:r>
              <a:rPr lang="en-US" dirty="0"/>
              <a:t>initialize property from an</a:t>
            </a:r>
            <a:br>
              <a:rPr lang="en-US" dirty="0"/>
            </a:br>
            <a:r>
              <a:rPr lang="en-US" dirty="0"/>
              <a:t>inheriting class (</a:t>
            </a:r>
            <a:r>
              <a:rPr lang="en-US" sz="1500" b="1" dirty="0"/>
              <a:t>it’s trusted!</a:t>
            </a:r>
            <a:r>
              <a:rPr lang="en-US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F56D75-CDF9-4C36-8856-34338D038CDA}"/>
              </a:ext>
            </a:extLst>
          </p:cNvPr>
          <p:cNvSpPr/>
          <p:nvPr/>
        </p:nvSpPr>
        <p:spPr>
          <a:xfrm>
            <a:off x="3474822" y="3256281"/>
            <a:ext cx="446937" cy="2082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9D5F9B-F8F8-45E3-BD9F-57D502F13B9B}"/>
              </a:ext>
            </a:extLst>
          </p:cNvPr>
          <p:cNvSpPr/>
          <p:nvPr/>
        </p:nvSpPr>
        <p:spPr>
          <a:xfrm>
            <a:off x="3163480" y="4853117"/>
            <a:ext cx="704258" cy="2065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1F38E9-FE53-4D8D-AEA6-9A86C077500B}"/>
              </a:ext>
            </a:extLst>
          </p:cNvPr>
          <p:cNvSpPr/>
          <p:nvPr/>
        </p:nvSpPr>
        <p:spPr>
          <a:xfrm>
            <a:off x="1741080" y="5720081"/>
            <a:ext cx="1510120" cy="25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EE1240-6947-474A-98A7-5B8A22DEE91F}"/>
              </a:ext>
            </a:extLst>
          </p:cNvPr>
          <p:cNvSpPr/>
          <p:nvPr/>
        </p:nvSpPr>
        <p:spPr>
          <a:xfrm>
            <a:off x="8568600" y="5685352"/>
            <a:ext cx="2109560" cy="2793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8881B22-FAC6-4793-9AF0-C27E7CAC1312}"/>
              </a:ext>
            </a:extLst>
          </p:cNvPr>
          <p:cNvSpPr txBox="1">
            <a:spLocks/>
          </p:cNvSpPr>
          <p:nvPr/>
        </p:nvSpPr>
        <p:spPr>
          <a:xfrm>
            <a:off x="7810196" y="2590804"/>
            <a:ext cx="3288039" cy="9102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And which is still protecting the </a:t>
            </a:r>
            <a:r>
              <a:rPr lang="en-US" sz="1600" dirty="0" err="1"/>
              <a:t>spe</a:t>
            </a:r>
            <a:r>
              <a:rPr lang="en-US" sz="1600" dirty="0"/>
              <a:t>-</a:t>
            </a:r>
            <a:br>
              <a:rPr lang="en-US" sz="1600" dirty="0"/>
            </a:br>
            <a:r>
              <a:rPr lang="en-US" sz="1600" dirty="0" err="1"/>
              <a:t>cific</a:t>
            </a:r>
            <a:r>
              <a:rPr lang="en-US" sz="1600" dirty="0"/>
              <a:t> property from being modified</a:t>
            </a:r>
            <a:br>
              <a:rPr lang="en-US" sz="1600" dirty="0"/>
            </a:br>
            <a:r>
              <a:rPr lang="en-US" sz="1600" dirty="0"/>
              <a:t>from an “unauthorized scope”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013C78-9992-478B-981D-60347E3A8EC6}"/>
              </a:ext>
            </a:extLst>
          </p:cNvPr>
          <p:cNvSpPr/>
          <p:nvPr/>
        </p:nvSpPr>
        <p:spPr>
          <a:xfrm>
            <a:off x="8836165" y="4369036"/>
            <a:ext cx="756735" cy="2489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10335-7EE6-4AD6-A429-9E972DF7313B}"/>
              </a:ext>
            </a:extLst>
          </p:cNvPr>
          <p:cNvSpPr/>
          <p:nvPr/>
        </p:nvSpPr>
        <p:spPr>
          <a:xfrm>
            <a:off x="8568600" y="5035112"/>
            <a:ext cx="2485480" cy="2692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11" grpId="0" animBg="1"/>
      <p:bldP spid="22" grpId="0"/>
      <p:bldP spid="23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8BAF-26C0-4FB9-A1C7-7F636452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Readonly vs Constant</a:t>
            </a:r>
          </a:p>
        </p:txBody>
      </p:sp>
      <p:pic>
        <p:nvPicPr>
          <p:cNvPr id="3" name="Picture 2" descr="Amazon.com: VOOSEYHOME Welsh Dragon Wax Seal Stamp with Rosewood Handle,  Decorating on Invitations Mail Envelope Sealers Letters Scraping Books  Cards Gift Packings for Halloween Birthday Themed Parties Signatures">
            <a:extLst>
              <a:ext uri="{FF2B5EF4-FFF2-40B4-BE49-F238E27FC236}">
                <a16:creationId xmlns:a16="http://schemas.microsoft.com/office/drawing/2014/main" id="{E8508A66-4B4F-468F-B70B-4F8E9A31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50" y="2052735"/>
            <a:ext cx="4202100" cy="41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10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536C-B721-467C-B296-58DE9D71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Readonly vs Constant fields #1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86E86-F8F7-4921-900C-7EADB497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64" y="3015093"/>
            <a:ext cx="7640116" cy="3905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F60959-5DEB-4DE4-82F6-810CBA1D184E}"/>
              </a:ext>
            </a:extLst>
          </p:cNvPr>
          <p:cNvSpPr txBox="1">
            <a:spLocks/>
          </p:cNvSpPr>
          <p:nvPr/>
        </p:nvSpPr>
        <p:spPr>
          <a:xfrm>
            <a:off x="1093764" y="2056068"/>
            <a:ext cx="10058400" cy="8589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Just like Properties, fields can be also not initialized (then, the default value of </a:t>
            </a:r>
            <a:r>
              <a:rPr lang="en-US" b="1" dirty="0"/>
              <a:t>value type</a:t>
            </a:r>
            <a:r>
              <a:rPr lang="en-US" dirty="0"/>
              <a:t> or</a:t>
            </a:r>
            <a:br>
              <a:rPr lang="en-US" dirty="0"/>
            </a:br>
            <a:r>
              <a:rPr lang="en-US" b="1" dirty="0"/>
              <a:t>reference type</a:t>
            </a:r>
            <a:r>
              <a:rPr lang="en-US" dirty="0"/>
              <a:t> is used), pre-initialized, and/or protected from being re-initialized once again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E13E9A-F022-49B6-93E4-493B9510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64" y="3666735"/>
            <a:ext cx="8068801" cy="552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35628-0C6A-4B27-878B-A71B8537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764" y="2814098"/>
            <a:ext cx="10155067" cy="354379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BF9BB8B-53E3-4D27-99AC-F22C0CF8C013}"/>
              </a:ext>
            </a:extLst>
          </p:cNvPr>
          <p:cNvSpPr txBox="1">
            <a:spLocks/>
          </p:cNvSpPr>
          <p:nvPr/>
        </p:nvSpPr>
        <p:spPr>
          <a:xfrm>
            <a:off x="4502451" y="5053144"/>
            <a:ext cx="4660114" cy="106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We are using the benefit of “readonly” behavior if we want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to ensure that when the class will be created the internal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members (such as fields) will be always initialized with </a:t>
            </a:r>
            <a:r>
              <a:rPr lang="en-US" sz="1400" dirty="0" err="1">
                <a:solidFill>
                  <a:schemeClr val="bg1"/>
                </a:solidFill>
              </a:rPr>
              <a:t>spe</a:t>
            </a:r>
            <a:r>
              <a:rPr lang="en-US" sz="1400" dirty="0">
                <a:solidFill>
                  <a:schemeClr val="bg1"/>
                </a:solidFill>
              </a:rPr>
              <a:t>-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 err="1">
                <a:solidFill>
                  <a:schemeClr val="bg1"/>
                </a:solidFill>
              </a:rPr>
              <a:t>cific</a:t>
            </a:r>
            <a:r>
              <a:rPr lang="en-US" sz="1400" dirty="0">
                <a:solidFill>
                  <a:schemeClr val="bg1"/>
                </a:solidFill>
              </a:rPr>
              <a:t> values and that nobody else can change them later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44C75-9746-426D-A1BF-5B9802FD9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397" y="3462084"/>
            <a:ext cx="2876951" cy="2886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824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59FC6F-13CF-42E7-9698-25642A25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r>
              <a:rPr lang="en-US" dirty="0"/>
              <a:t>Readonly vs Constant fields #2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DB9C1B-2DA4-4C17-B3F2-AC1E89C1DAAD}"/>
              </a:ext>
            </a:extLst>
          </p:cNvPr>
          <p:cNvSpPr txBox="1">
            <a:spLocks/>
          </p:cNvSpPr>
          <p:nvPr/>
        </p:nvSpPr>
        <p:spPr>
          <a:xfrm>
            <a:off x="1093764" y="2056067"/>
            <a:ext cx="4392636" cy="144938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Readonly members:</a:t>
            </a:r>
            <a:br>
              <a:rPr lang="en-US" b="1" dirty="0"/>
            </a:br>
            <a:br>
              <a:rPr lang="en-US" dirty="0"/>
            </a:br>
            <a:r>
              <a:rPr lang="en-US" sz="1600" dirty="0"/>
              <a:t>- fields</a:t>
            </a:r>
            <a:br>
              <a:rPr lang="en-US" sz="1600" dirty="0"/>
            </a:br>
            <a:r>
              <a:rPr lang="en-US" sz="1600" dirty="0"/>
              <a:t>- structs</a:t>
            </a:r>
            <a:br>
              <a:rPr lang="en-US" sz="1600" dirty="0"/>
            </a:br>
            <a:r>
              <a:rPr lang="en-US" sz="1600" dirty="0"/>
              <a:t>- properties (with </a:t>
            </a:r>
            <a:r>
              <a:rPr lang="en-US" sz="1600" b="1" dirty="0"/>
              <a:t>init</a:t>
            </a:r>
            <a:r>
              <a:rPr lang="en-US" sz="1600" dirty="0"/>
              <a:t> or removed </a:t>
            </a:r>
            <a:r>
              <a:rPr lang="en-US" sz="1600" b="1" dirty="0"/>
              <a:t>set</a:t>
            </a:r>
            <a:r>
              <a:rPr lang="en-US" sz="1600" dirty="0"/>
              <a:t>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FB1FF-9C5B-4B31-97ED-3BBA9407CB17}"/>
              </a:ext>
            </a:extLst>
          </p:cNvPr>
          <p:cNvSpPr txBox="1">
            <a:spLocks/>
          </p:cNvSpPr>
          <p:nvPr/>
        </p:nvSpPr>
        <p:spPr>
          <a:xfrm>
            <a:off x="6705602" y="2056068"/>
            <a:ext cx="4392636" cy="13729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Constant members:</a:t>
            </a:r>
            <a:br>
              <a:rPr lang="en-US" b="1" dirty="0"/>
            </a:br>
            <a:br>
              <a:rPr lang="en-US" sz="1600" dirty="0"/>
            </a:br>
            <a:r>
              <a:rPr lang="en-US" sz="1600" dirty="0"/>
              <a:t>- fields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0AB5E-596B-470C-A399-524A8A6C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64" y="3529480"/>
            <a:ext cx="3715268" cy="59063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115E71-B111-48AA-A53E-ED333AB74D3A}"/>
              </a:ext>
            </a:extLst>
          </p:cNvPr>
          <p:cNvSpPr txBox="1">
            <a:spLocks/>
          </p:cNvSpPr>
          <p:nvPr/>
        </p:nvSpPr>
        <p:spPr>
          <a:xfrm>
            <a:off x="1093764" y="4743282"/>
            <a:ext cx="4392636" cy="14493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Lifetime:</a:t>
            </a:r>
            <a:br>
              <a:rPr lang="en-US" b="1" dirty="0"/>
            </a:br>
            <a:br>
              <a:rPr lang="en-US" dirty="0"/>
            </a:br>
            <a:r>
              <a:rPr lang="en-US" sz="1600" dirty="0"/>
              <a:t>- readonly initialization is happening during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/>
              <a:t>runtime</a:t>
            </a:r>
            <a:r>
              <a:rPr lang="en-US" sz="1600" dirty="0"/>
              <a:t> (when the specific code is executed)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A4C52D-187E-4661-96C7-A7F7204ECB89}"/>
              </a:ext>
            </a:extLst>
          </p:cNvPr>
          <p:cNvSpPr txBox="1">
            <a:spLocks/>
          </p:cNvSpPr>
          <p:nvPr/>
        </p:nvSpPr>
        <p:spPr>
          <a:xfrm>
            <a:off x="6705600" y="4743282"/>
            <a:ext cx="4392636" cy="15735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Lifetime:</a:t>
            </a:r>
            <a:br>
              <a:rPr lang="en-US" b="1" dirty="0"/>
            </a:br>
            <a:br>
              <a:rPr lang="en-US" dirty="0"/>
            </a:br>
            <a:r>
              <a:rPr lang="en-US" sz="1600" dirty="0"/>
              <a:t>- constant initialization is happening during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/>
              <a:t>compile-time</a:t>
            </a:r>
            <a:r>
              <a:rPr lang="en-US" sz="1600" dirty="0"/>
              <a:t> (when the code is compiled;</a:t>
            </a:r>
            <a:br>
              <a:rPr lang="en-US" sz="1600" dirty="0"/>
            </a:br>
            <a:r>
              <a:rPr lang="en-US" sz="1600" dirty="0"/>
              <a:t>  then, in IL code, value will be “stamped”)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BC9E2D-022F-46F5-B7FF-38AD2894856E}"/>
              </a:ext>
            </a:extLst>
          </p:cNvPr>
          <p:cNvSpPr txBox="1">
            <a:spLocks/>
          </p:cNvSpPr>
          <p:nvPr/>
        </p:nvSpPr>
        <p:spPr>
          <a:xfrm>
            <a:off x="7985037" y="4783092"/>
            <a:ext cx="2661191" cy="3115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All constants are </a:t>
            </a:r>
            <a:r>
              <a:rPr lang="en-US" sz="1400" b="1" dirty="0"/>
              <a:t>static</a:t>
            </a:r>
            <a:r>
              <a:rPr lang="en-US" sz="1400" dirty="0"/>
              <a:t> by default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F5F2F1-0EE6-4731-B267-C54E95F3C261}"/>
              </a:ext>
            </a:extLst>
          </p:cNvPr>
          <p:cNvSpPr txBox="1">
            <a:spLocks/>
          </p:cNvSpPr>
          <p:nvPr/>
        </p:nvSpPr>
        <p:spPr>
          <a:xfrm>
            <a:off x="2356777" y="4441371"/>
            <a:ext cx="3458733" cy="8260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However, a </a:t>
            </a:r>
            <a:r>
              <a:rPr lang="en-US" sz="1400" b="1" dirty="0">
                <a:highlight>
                  <a:srgbClr val="C0C0C0"/>
                </a:highlight>
              </a:rPr>
              <a:t>static readonly</a:t>
            </a:r>
            <a:r>
              <a:rPr lang="en-US" sz="1400" dirty="0"/>
              <a:t> value of member</a:t>
            </a:r>
            <a:br>
              <a:rPr lang="en-US" sz="1400" dirty="0"/>
            </a:br>
            <a:r>
              <a:rPr lang="en-US" sz="1400" dirty="0"/>
              <a:t>will behave just like a regular readonly one</a:t>
            </a:r>
            <a:br>
              <a:rPr lang="en-US" sz="1400" dirty="0"/>
            </a:br>
            <a:r>
              <a:rPr lang="en-US" sz="1400" dirty="0"/>
              <a:t>AND (bonus) will be created in </a:t>
            </a:r>
            <a:r>
              <a:rPr lang="en-US" sz="1400" b="1" dirty="0"/>
              <a:t>compile-time</a:t>
            </a:r>
          </a:p>
        </p:txBody>
      </p:sp>
    </p:spTree>
    <p:extLst>
      <p:ext uri="{BB962C8B-B14F-4D97-AF65-F5344CB8AC3E}">
        <p14:creationId xmlns:p14="http://schemas.microsoft.com/office/powerpoint/2010/main" val="221176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DF44-EFE9-4C64-B4B3-E05CB83A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81BC-AADA-4469-8B17-E8976F40A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066"/>
            <a:ext cx="10058400" cy="42707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1. Data control</a:t>
            </a:r>
          </a:p>
          <a:p>
            <a:pPr lvl="1"/>
            <a:r>
              <a:rPr lang="en-US" sz="1600" b="1" dirty="0"/>
              <a:t>Encapsulation</a:t>
            </a:r>
            <a:r>
              <a:rPr lang="en-US" sz="1600" dirty="0"/>
              <a:t> (the data can be changed only from a specific scope,</a:t>
            </a:r>
            <a:br>
              <a:rPr lang="en-US" sz="1600" dirty="0"/>
            </a:br>
            <a:r>
              <a:rPr lang="en-US" sz="1600" dirty="0"/>
              <a:t>	               especially useful if combined with access modifiers)</a:t>
            </a:r>
          </a:p>
          <a:p>
            <a:pPr lvl="1"/>
            <a:r>
              <a:rPr lang="en-US" sz="1600" b="1" dirty="0"/>
              <a:t>Data protection</a:t>
            </a:r>
            <a:r>
              <a:rPr lang="en-US" sz="1600" dirty="0"/>
              <a:t> (controls when and whether at all a specific data can be changed)</a:t>
            </a:r>
          </a:p>
          <a:p>
            <a:pPr lvl="1"/>
            <a:r>
              <a:rPr lang="en-US" sz="1600" b="1" dirty="0"/>
              <a:t>Data consistency</a:t>
            </a:r>
            <a:r>
              <a:rPr lang="en-US" sz="1600" dirty="0"/>
              <a:t> (ensure to preserve some state of data during program lifetime)</a:t>
            </a:r>
          </a:p>
          <a:p>
            <a:r>
              <a:rPr lang="en-US" b="1" dirty="0"/>
              <a:t>2. Maintenance</a:t>
            </a:r>
          </a:p>
          <a:p>
            <a:pPr lvl="1"/>
            <a:r>
              <a:rPr lang="en-US" sz="1600" b="1" dirty="0"/>
              <a:t>Clarity</a:t>
            </a:r>
            <a:r>
              <a:rPr lang="en-US" sz="1600" dirty="0"/>
              <a:t> for other developers (what is the purpose of a specific data in the code)</a:t>
            </a:r>
          </a:p>
          <a:p>
            <a:pPr lvl="1"/>
            <a:r>
              <a:rPr lang="en-US" sz="1600" b="1" dirty="0"/>
              <a:t>Accessibility</a:t>
            </a:r>
            <a:r>
              <a:rPr lang="en-US" sz="1600" dirty="0"/>
              <a:t> (some data can be reused from different places. It’s quite common</a:t>
            </a:r>
            <a:br>
              <a:rPr lang="en-US" sz="1600" dirty="0"/>
            </a:br>
            <a:r>
              <a:rPr lang="en-US" sz="1600" dirty="0"/>
              <a:t>	            that some important and universal constants are shared as public)</a:t>
            </a:r>
          </a:p>
          <a:p>
            <a:r>
              <a:rPr lang="en-US" b="1" dirty="0"/>
              <a:t>3. Performance</a:t>
            </a:r>
          </a:p>
          <a:p>
            <a:pPr lvl="1"/>
            <a:r>
              <a:rPr lang="en-US" sz="1600" b="1" dirty="0"/>
              <a:t>In real-time</a:t>
            </a:r>
            <a:r>
              <a:rPr lang="en-US" sz="1600" dirty="0"/>
              <a:t> something is created (allocated in RAM) on demand – only when needed.</a:t>
            </a:r>
            <a:br>
              <a:rPr lang="en-US" sz="1600" dirty="0"/>
            </a:br>
            <a:r>
              <a:rPr lang="en-US" sz="1600" dirty="0"/>
              <a:t>However, this may lead to an additional microscopic slowdown of the program (large/many objects).</a:t>
            </a:r>
          </a:p>
          <a:p>
            <a:pPr lvl="1"/>
            <a:r>
              <a:rPr lang="en-US" sz="1600" b="1" dirty="0"/>
              <a:t>In compile-time</a:t>
            </a:r>
            <a:r>
              <a:rPr lang="en-US" sz="1600" dirty="0"/>
              <a:t> something is created (allocated in RAM) immediately. No further effort is needed.</a:t>
            </a:r>
            <a:br>
              <a:rPr lang="en-US" sz="1600" dirty="0"/>
            </a:br>
            <a:r>
              <a:rPr lang="en-US" sz="1600" dirty="0"/>
              <a:t>However, more RAM will be consumed in advance, even if this data is not going to be used/soon.</a:t>
            </a:r>
          </a:p>
        </p:txBody>
      </p:sp>
    </p:spTree>
    <p:extLst>
      <p:ext uri="{BB962C8B-B14F-4D97-AF65-F5344CB8AC3E}">
        <p14:creationId xmlns:p14="http://schemas.microsoft.com/office/powerpoint/2010/main" val="200797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8BAF-26C0-4FB9-A1C7-7F636452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Properties in C#</a:t>
            </a:r>
          </a:p>
        </p:txBody>
      </p:sp>
      <p:pic>
        <p:nvPicPr>
          <p:cNvPr id="1026" name="Picture 2" descr="What is your default class in an RPG and why? - Quora">
            <a:extLst>
              <a:ext uri="{FF2B5EF4-FFF2-40B4-BE49-F238E27FC236}">
                <a16:creationId xmlns:a16="http://schemas.microsoft.com/office/drawing/2014/main" id="{897DEA99-C90C-478A-ADFD-538E8167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881" y="2207266"/>
            <a:ext cx="5498238" cy="388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3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95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175FF1-24BF-45DB-A90A-932A68D0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(introduction)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B7AD31-2220-4734-BFE3-EE07F8CC9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NOTE:</a:t>
            </a:r>
            <a:r>
              <a:rPr lang="en-US" dirty="0"/>
              <a:t> Property is a </a:t>
            </a:r>
            <a:r>
              <a:rPr lang="en-US" b="1" dirty="0"/>
              <a:t>wrapper</a:t>
            </a:r>
            <a:r>
              <a:rPr lang="en-US" dirty="0"/>
              <a:t> around a </a:t>
            </a:r>
            <a:r>
              <a:rPr lang="en-US" b="1" dirty="0"/>
              <a:t>field</a:t>
            </a:r>
            <a:r>
              <a:rPr lang="en-US" dirty="0"/>
              <a:t>, which helps us (in C#) to organize methods typically</a:t>
            </a:r>
            <a:br>
              <a:rPr lang="en-US" dirty="0"/>
            </a:br>
            <a:r>
              <a:rPr lang="en-US" dirty="0"/>
              <a:t>used on fields =&gt; so called: “</a:t>
            </a:r>
            <a:r>
              <a:rPr lang="en-US" b="1" dirty="0"/>
              <a:t>getter</a:t>
            </a:r>
            <a:r>
              <a:rPr lang="en-US" dirty="0"/>
              <a:t>” and “</a:t>
            </a:r>
            <a:r>
              <a:rPr lang="en-US" b="1" dirty="0"/>
              <a:t>setter</a:t>
            </a:r>
            <a:r>
              <a:rPr lang="en-US" dirty="0"/>
              <a:t>”. In other words, a </a:t>
            </a:r>
            <a:r>
              <a:rPr lang="en-US" b="1" dirty="0"/>
              <a:t>property</a:t>
            </a:r>
            <a:r>
              <a:rPr lang="en-US" dirty="0"/>
              <a:t> is not a new magic</a:t>
            </a:r>
            <a:br>
              <a:rPr lang="en-US" dirty="0"/>
            </a:br>
            <a:r>
              <a:rPr lang="en-US" dirty="0"/>
              <a:t>member introduced in C#, but just a </a:t>
            </a:r>
            <a:r>
              <a:rPr lang="en-US" i="1" dirty="0"/>
              <a:t>syntax sugar</a:t>
            </a:r>
            <a:r>
              <a:rPr lang="en-US" dirty="0"/>
              <a:t> to an already existing fundamentals.</a:t>
            </a:r>
          </a:p>
          <a:p>
            <a:br>
              <a:rPr lang="en-US" dirty="0"/>
            </a:br>
            <a:r>
              <a:rPr lang="en-US" dirty="0"/>
              <a:t>According to OOP and SOLID principles, </a:t>
            </a:r>
            <a:r>
              <a:rPr lang="en-US" b="1" dirty="0"/>
              <a:t>fields</a:t>
            </a:r>
            <a:r>
              <a:rPr lang="en-US" dirty="0"/>
              <a:t> should be used locally only by the class or method</a:t>
            </a:r>
            <a:br>
              <a:rPr lang="en-US" dirty="0"/>
            </a:br>
            <a:r>
              <a:rPr lang="en-US" dirty="0"/>
              <a:t>where they are defined. To use field from outside, we should follow encapsulation rule and for</a:t>
            </a:r>
            <a:br>
              <a:rPr lang="en-US" dirty="0"/>
            </a:br>
            <a:r>
              <a:rPr lang="en-US" dirty="0"/>
              <a:t>private or protected fields (sometimes in rare cases we need to use protected fields) we are</a:t>
            </a:r>
            <a:br>
              <a:rPr lang="en-US" dirty="0"/>
            </a:br>
            <a:r>
              <a:rPr lang="en-US" dirty="0"/>
              <a:t>creating an additional public, internal or protected methods to Set a value there or to Get a value</a:t>
            </a:r>
            <a:br>
              <a:rPr lang="en-US" dirty="0"/>
            </a:br>
            <a:r>
              <a:rPr lang="en-US" dirty="0"/>
              <a:t>from there. Properties are helping us with this by sparing the additional amount of code to write.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Of course, using public field is possible, but it breaks encapsulation rule.</a:t>
            </a:r>
            <a:br>
              <a:rPr lang="en-US" dirty="0"/>
            </a:br>
            <a:r>
              <a:rPr lang="en-US" dirty="0"/>
              <a:t>It’s like drying your laundry on a balcony. Possible? Yes. Aesthetic and well-mannered? No…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A346-6820-4928-952C-B2CD29B39FB3}"/>
              </a:ext>
            </a:extLst>
          </p:cNvPr>
          <p:cNvSpPr txBox="1"/>
          <p:nvPr/>
        </p:nvSpPr>
        <p:spPr>
          <a:xfrm>
            <a:off x="1097280" y="5870601"/>
            <a:ext cx="100584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https://docs.microsoft.com/en-us/dotnet/csharp/programming-guide/classes-and-structs/properties</a:t>
            </a:r>
            <a:endParaRPr lang="en-US" sz="17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4C6-5180-4460-84AA-6563447E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in the IL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E909-35FF-4C08-901E-3910F6D2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b="1" dirty="0"/>
              <a:t>Intermediate Language </a:t>
            </a:r>
            <a:r>
              <a:rPr lang="en-US" dirty="0"/>
              <a:t>(IL) code the C# Property will be translated into a field (so called: “backing field” =&gt; which means: “the field used by property”) with defined Get and Set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B4541-F1D5-41B3-B8C2-13E8F8AF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2915920"/>
            <a:ext cx="3302000" cy="327789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BA246A3-561F-4890-B73A-FB9A87A9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223841"/>
            <a:ext cx="3439005" cy="24196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CDDCB1-14AA-449A-8BCB-60B6B5857E92}"/>
              </a:ext>
            </a:extLst>
          </p:cNvPr>
          <p:cNvGrpSpPr/>
          <p:nvPr/>
        </p:nvGrpSpPr>
        <p:grpSpPr>
          <a:xfrm>
            <a:off x="1097280" y="2873829"/>
            <a:ext cx="10109201" cy="3359020"/>
            <a:chOff x="1097280" y="2873829"/>
            <a:chExt cx="10109201" cy="33590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C977D2-AD84-44C6-A013-663BD5FC298D}"/>
                </a:ext>
              </a:extLst>
            </p:cNvPr>
            <p:cNvSpPr/>
            <p:nvPr/>
          </p:nvSpPr>
          <p:spPr>
            <a:xfrm>
              <a:off x="1097280" y="3223841"/>
              <a:ext cx="3439005" cy="241968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44BE8F-BACC-4295-A257-FBD6871B89B0}"/>
                </a:ext>
              </a:extLst>
            </p:cNvPr>
            <p:cNvSpPr/>
            <p:nvPr/>
          </p:nvSpPr>
          <p:spPr>
            <a:xfrm>
              <a:off x="7819883" y="2873829"/>
              <a:ext cx="3386598" cy="335902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25B0421-6369-4C69-AC35-73A33027369A}"/>
                </a:ext>
              </a:extLst>
            </p:cNvPr>
            <p:cNvSpPr/>
            <p:nvPr/>
          </p:nvSpPr>
          <p:spPr>
            <a:xfrm>
              <a:off x="4688583" y="4086808"/>
              <a:ext cx="2967134" cy="16795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144341D-6E84-4F31-B89C-3C3E7088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574" y="0"/>
            <a:ext cx="6908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AB51-6037-40C0-AF86-51A38EA0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without Properties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9C9DCE-5E14-4F4E-BDEF-57ED51AFD097}"/>
              </a:ext>
            </a:extLst>
          </p:cNvPr>
          <p:cNvGrpSpPr/>
          <p:nvPr/>
        </p:nvGrpSpPr>
        <p:grpSpPr>
          <a:xfrm>
            <a:off x="7559017" y="2108202"/>
            <a:ext cx="3596663" cy="3949248"/>
            <a:chOff x="7559017" y="2108202"/>
            <a:chExt cx="3596663" cy="3949248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EEAAA8B-C45A-4CD0-9EBF-D04BC2C2B60F}"/>
                </a:ext>
              </a:extLst>
            </p:cNvPr>
            <p:cNvSpPr txBox="1">
              <a:spLocks/>
            </p:cNvSpPr>
            <p:nvPr/>
          </p:nvSpPr>
          <p:spPr>
            <a:xfrm>
              <a:off x="7559019" y="2108202"/>
              <a:ext cx="3596661" cy="593092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Python:</a:t>
              </a:r>
            </a:p>
            <a:p>
              <a:endParaRPr lang="en-US" b="1" dirty="0"/>
            </a:p>
            <a:p>
              <a:endParaRPr lang="en-US" b="1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8EA3E6-2E56-41AC-B831-2F31DA7D4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9017" y="2701293"/>
              <a:ext cx="3596663" cy="33561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3FF27A-D68C-432A-8E6B-1308F3B5FF97}"/>
              </a:ext>
            </a:extLst>
          </p:cNvPr>
          <p:cNvGrpSpPr/>
          <p:nvPr/>
        </p:nvGrpSpPr>
        <p:grpSpPr>
          <a:xfrm>
            <a:off x="1097280" y="2108200"/>
            <a:ext cx="4998721" cy="3949250"/>
            <a:chOff x="1097280" y="2108200"/>
            <a:chExt cx="4998721" cy="39492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7AEC18-D3CE-4570-8833-25685A68A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1" y="2701293"/>
              <a:ext cx="4998720" cy="33561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92D71DA5-E72E-43BE-83F4-D68764DF7F3E}"/>
                </a:ext>
              </a:extLst>
            </p:cNvPr>
            <p:cNvSpPr txBox="1">
              <a:spLocks/>
            </p:cNvSpPr>
            <p:nvPr/>
          </p:nvSpPr>
          <p:spPr>
            <a:xfrm>
              <a:off x="1097280" y="2108200"/>
              <a:ext cx="4998720" cy="593092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Java:</a:t>
              </a:r>
            </a:p>
            <a:p>
              <a:endParaRPr lang="en-US" b="1" dirty="0"/>
            </a:p>
            <a:p>
              <a:endParaRPr lang="en-US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2BEFAD-D053-4ECB-9389-66F3CC0CB5B0}"/>
              </a:ext>
            </a:extLst>
          </p:cNvPr>
          <p:cNvGrpSpPr/>
          <p:nvPr/>
        </p:nvGrpSpPr>
        <p:grpSpPr>
          <a:xfrm>
            <a:off x="4347918" y="3317033"/>
            <a:ext cx="3496163" cy="1536200"/>
            <a:chOff x="4062854" y="3072134"/>
            <a:chExt cx="3496163" cy="1536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8087FB-F0D5-448E-99DF-EC2F6D14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2854" y="3665227"/>
              <a:ext cx="3496163" cy="9431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AFCB9E3-9FEE-41E1-97D2-126EE62D6222}"/>
                </a:ext>
              </a:extLst>
            </p:cNvPr>
            <p:cNvSpPr txBox="1">
              <a:spLocks/>
            </p:cNvSpPr>
            <p:nvPr/>
          </p:nvSpPr>
          <p:spPr>
            <a:xfrm>
              <a:off x="4062854" y="3072134"/>
              <a:ext cx="3496163" cy="59309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C#:</a:t>
              </a:r>
            </a:p>
            <a:p>
              <a:endParaRPr lang="en-US" b="1" dirty="0"/>
            </a:p>
            <a:p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5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4E90-183E-4457-A896-84110E1C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Properties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B4DA9-EBE5-4D2B-93AB-D3CBAA097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593" y="2701292"/>
            <a:ext cx="3439005" cy="241968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D96F7E-C4BE-4A28-8CD7-6E3538A67161}"/>
              </a:ext>
            </a:extLst>
          </p:cNvPr>
          <p:cNvSpPr txBox="1">
            <a:spLocks/>
          </p:cNvSpPr>
          <p:nvPr/>
        </p:nvSpPr>
        <p:spPr>
          <a:xfrm>
            <a:off x="1234593" y="2108200"/>
            <a:ext cx="3439005" cy="593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Auto Property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BED002-11E6-424D-8574-C8E434A3DC97}"/>
              </a:ext>
            </a:extLst>
          </p:cNvPr>
          <p:cNvSpPr txBox="1">
            <a:spLocks/>
          </p:cNvSpPr>
          <p:nvPr/>
        </p:nvSpPr>
        <p:spPr>
          <a:xfrm>
            <a:off x="1234592" y="5278315"/>
            <a:ext cx="3439005" cy="8715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- Backing field</a:t>
            </a:r>
            <a:r>
              <a:rPr lang="en-US" sz="1200" dirty="0"/>
              <a:t> is “hidden” (implicit)</a:t>
            </a:r>
            <a:br>
              <a:rPr lang="en-US" sz="1200" dirty="0"/>
            </a:br>
            <a:r>
              <a:rPr lang="en-US" sz="1200" dirty="0"/>
              <a:t>- Default </a:t>
            </a:r>
            <a:r>
              <a:rPr lang="en-US" sz="1200" b="1" dirty="0"/>
              <a:t>Get</a:t>
            </a:r>
            <a:r>
              <a:rPr lang="en-US" sz="1200" dirty="0"/>
              <a:t> and </a:t>
            </a:r>
            <a:r>
              <a:rPr lang="en-US" sz="1200" b="1" dirty="0"/>
              <a:t>Set</a:t>
            </a:r>
            <a:r>
              <a:rPr lang="en-US" sz="1200" dirty="0"/>
              <a:t> methods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1328E3-FF5B-4C69-A8E3-0FA1456E3438}"/>
              </a:ext>
            </a:extLst>
          </p:cNvPr>
          <p:cNvSpPr txBox="1">
            <a:spLocks/>
          </p:cNvSpPr>
          <p:nvPr/>
        </p:nvSpPr>
        <p:spPr>
          <a:xfrm>
            <a:off x="7716675" y="2108200"/>
            <a:ext cx="3439005" cy="593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Full Property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B69455-D76E-48C5-9023-5D842A7844A2}"/>
              </a:ext>
            </a:extLst>
          </p:cNvPr>
          <p:cNvSpPr txBox="1">
            <a:spLocks/>
          </p:cNvSpPr>
          <p:nvPr/>
        </p:nvSpPr>
        <p:spPr>
          <a:xfrm>
            <a:off x="5374639" y="5786315"/>
            <a:ext cx="3439005" cy="8715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- Backing field</a:t>
            </a:r>
            <a:r>
              <a:rPr lang="en-US" sz="1200" dirty="0"/>
              <a:t> is visible (explicit)</a:t>
            </a:r>
            <a:br>
              <a:rPr lang="en-US" sz="1200" dirty="0"/>
            </a:br>
            <a:r>
              <a:rPr lang="en-US" sz="1200" dirty="0"/>
              <a:t>- Default </a:t>
            </a:r>
            <a:r>
              <a:rPr lang="en-US" sz="1200" b="1" dirty="0"/>
              <a:t>Get</a:t>
            </a:r>
            <a:r>
              <a:rPr lang="en-US" sz="1200" dirty="0"/>
              <a:t> and </a:t>
            </a:r>
            <a:r>
              <a:rPr lang="en-US" sz="1200" b="1" dirty="0"/>
              <a:t>Set</a:t>
            </a:r>
            <a:r>
              <a:rPr lang="en-US" sz="1200" dirty="0"/>
              <a:t>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3461A6-DCC8-43F7-9098-98DD13F08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74" y="2701292"/>
            <a:ext cx="3181794" cy="367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67E200-9C7E-47BB-9F0B-7FF97C9D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32" y="4039810"/>
            <a:ext cx="283845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857AC19-DC3E-44C4-8859-6B1BEE17E0E0}"/>
              </a:ext>
            </a:extLst>
          </p:cNvPr>
          <p:cNvGrpSpPr/>
          <p:nvPr/>
        </p:nvGrpSpPr>
        <p:grpSpPr>
          <a:xfrm>
            <a:off x="5124306" y="2312389"/>
            <a:ext cx="1943387" cy="1195448"/>
            <a:chOff x="5124306" y="2441832"/>
            <a:chExt cx="1943387" cy="119544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16C341F-7AEA-46C5-9C76-57D74F9B2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4341" y="2441832"/>
              <a:ext cx="1743318" cy="295316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A6A69C84-D4EF-4CA6-BC39-A42287743FA4}"/>
                </a:ext>
              </a:extLst>
            </p:cNvPr>
            <p:cNvSpPr txBox="1">
              <a:spLocks/>
            </p:cNvSpPr>
            <p:nvPr/>
          </p:nvSpPr>
          <p:spPr>
            <a:xfrm>
              <a:off x="5124306" y="2816418"/>
              <a:ext cx="1943387" cy="820862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/>
                <a:t>- Regular field (not following</a:t>
              </a:r>
              <a:br>
                <a:rPr lang="en-US" sz="1100" dirty="0"/>
              </a:br>
              <a:r>
                <a:rPr lang="en-US" sz="1100" dirty="0"/>
                <a:t>  </a:t>
              </a:r>
              <a:r>
                <a:rPr lang="en-US" sz="1100" i="1" dirty="0"/>
                <a:t>naming convention</a:t>
              </a:r>
              <a:r>
                <a:rPr lang="en-US" sz="1100" dirty="0"/>
                <a:t> _age,</a:t>
              </a:r>
              <a:br>
                <a:rPr lang="en-US" sz="1100" dirty="0"/>
              </a:br>
              <a:r>
                <a:rPr lang="en-US" sz="1100" dirty="0"/>
                <a:t>  and OOP encapsulation rule.</a:t>
              </a:r>
              <a:br>
                <a:rPr lang="en-US" sz="1100" dirty="0"/>
              </a:br>
              <a:r>
                <a:rPr lang="en-US" sz="1100" dirty="0"/>
                <a:t>  Distinction is more difficult)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9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3E7F-A081-478F-AEF2-42834BA9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Get and Set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866C40-59A0-450B-9E70-C6266F60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93" y="2699784"/>
            <a:ext cx="6134956" cy="15813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DFAA69-E9E9-4491-8508-83232424E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32" y="2699761"/>
            <a:ext cx="6363588" cy="23530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234C1EF-8F7E-4D59-80D9-202B957A6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47" y="4829791"/>
            <a:ext cx="3524742" cy="146705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9F4318-50D0-43A9-8BDF-945755EE957F}"/>
              </a:ext>
            </a:extLst>
          </p:cNvPr>
          <p:cNvSpPr txBox="1">
            <a:spLocks/>
          </p:cNvSpPr>
          <p:nvPr/>
        </p:nvSpPr>
        <p:spPr>
          <a:xfrm>
            <a:off x="1234593" y="2108200"/>
            <a:ext cx="3439005" cy="593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Full body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098E4-26A5-44AE-941E-AE949659B62C}"/>
              </a:ext>
            </a:extLst>
          </p:cNvPr>
          <p:cNvSpPr txBox="1"/>
          <p:nvPr/>
        </p:nvSpPr>
        <p:spPr>
          <a:xfrm>
            <a:off x="1234593" y="5283435"/>
            <a:ext cx="37336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HINT #1: </a:t>
            </a:r>
            <a:r>
              <a:rPr lang="en-US" sz="1200" dirty="0"/>
              <a:t>There is a “good practice” rule, to not modify</a:t>
            </a:r>
            <a:br>
              <a:rPr lang="en-US" sz="1200" dirty="0"/>
            </a:br>
            <a:r>
              <a:rPr lang="en-US" sz="1200" dirty="0"/>
              <a:t>the get method. Get should be as simple as possible,</a:t>
            </a:r>
            <a:br>
              <a:rPr lang="en-US" sz="1200" dirty="0"/>
            </a:br>
            <a:r>
              <a:rPr lang="en-US" sz="1200" dirty="0"/>
              <a:t>and </a:t>
            </a:r>
            <a:r>
              <a:rPr lang="en-US" sz="1200" b="1" dirty="0"/>
              <a:t>only return</a:t>
            </a:r>
            <a:r>
              <a:rPr lang="en-US" sz="1200" dirty="0"/>
              <a:t> the stored value. Here, our </a:t>
            </a:r>
            <a:r>
              <a:rPr lang="en-US" sz="1200" b="1" dirty="0"/>
              <a:t>Get</a:t>
            </a:r>
            <a:r>
              <a:rPr lang="en-US" sz="1200" dirty="0"/>
              <a:t> method</a:t>
            </a:r>
            <a:br>
              <a:rPr lang="en-US" sz="1200" dirty="0"/>
            </a:br>
            <a:r>
              <a:rPr lang="en-US" sz="1200" dirty="0"/>
              <a:t>is changing the original value (</a:t>
            </a:r>
            <a:r>
              <a:rPr lang="en-US" sz="1200" dirty="0" err="1">
                <a:highlight>
                  <a:srgbClr val="C0C0C0"/>
                </a:highlight>
              </a:rPr>
              <a:t>ToLower</a:t>
            </a:r>
            <a:r>
              <a:rPr lang="en-US" sz="1200" dirty="0">
                <a:highlight>
                  <a:srgbClr val="C0C0C0"/>
                </a:highlight>
              </a:rPr>
              <a:t>()</a:t>
            </a:r>
            <a:r>
              <a:rPr lang="en-US" sz="1200" dirty="0"/>
              <a:t>) which may be</a:t>
            </a:r>
            <a:br>
              <a:rPr lang="en-US" sz="1200" dirty="0"/>
            </a:br>
            <a:r>
              <a:rPr lang="en-US" sz="1200" dirty="0"/>
              <a:t>misleading when using this code later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F2AB7A-A09C-428E-BD8D-E6B12828ED30}"/>
              </a:ext>
            </a:extLst>
          </p:cNvPr>
          <p:cNvSpPr txBox="1"/>
          <p:nvPr/>
        </p:nvSpPr>
        <p:spPr>
          <a:xfrm>
            <a:off x="1234593" y="5470354"/>
            <a:ext cx="3733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HINT #2: </a:t>
            </a:r>
            <a:r>
              <a:rPr lang="en-US" sz="1200" dirty="0"/>
              <a:t>In specific cases (like POCO or DTO models)</a:t>
            </a:r>
            <a:br>
              <a:rPr lang="en-US" sz="1200" dirty="0"/>
            </a:br>
            <a:r>
              <a:rPr lang="en-US" sz="1200" dirty="0"/>
              <a:t>some developers may suggest that either Set nor Get</a:t>
            </a:r>
            <a:br>
              <a:rPr lang="en-US" sz="1200" dirty="0"/>
            </a:br>
            <a:r>
              <a:rPr lang="en-US" sz="1200" dirty="0"/>
              <a:t>method should do nothing =&gt; this is responsibility of</a:t>
            </a:r>
            <a:br>
              <a:rPr lang="en-US" sz="1200" dirty="0"/>
            </a:br>
            <a:r>
              <a:rPr lang="en-US" sz="1200" dirty="0"/>
              <a:t>someone else to parse the values into a desired ones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C3D375-1E33-4EC0-A144-A164F2DD9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332" y="2705439"/>
            <a:ext cx="5830114" cy="29055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A41504-5F91-4519-9B8B-78C8BD341D8F}"/>
              </a:ext>
            </a:extLst>
          </p:cNvPr>
          <p:cNvSpPr txBox="1"/>
          <p:nvPr/>
        </p:nvSpPr>
        <p:spPr>
          <a:xfrm>
            <a:off x="4892276" y="5725736"/>
            <a:ext cx="3733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HINT #3: </a:t>
            </a:r>
            <a:r>
              <a:rPr lang="en-US" sz="1200" dirty="0"/>
              <a:t>If the method body is complex or too large it</a:t>
            </a:r>
            <a:br>
              <a:rPr lang="en-US" sz="1200" dirty="0"/>
            </a:br>
            <a:r>
              <a:rPr lang="en-US" sz="1200" dirty="0"/>
              <a:t>is worth to extract it into a separate method for clarity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747FB6-DCAA-4AE7-AB12-387B8582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622" y="2698276"/>
            <a:ext cx="4001058" cy="1381318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1A834C1-FEAB-4FF7-9C88-36CE39C8DED8}"/>
              </a:ext>
            </a:extLst>
          </p:cNvPr>
          <p:cNvSpPr txBox="1">
            <a:spLocks/>
          </p:cNvSpPr>
          <p:nvPr/>
        </p:nvSpPr>
        <p:spPr>
          <a:xfrm>
            <a:off x="7154622" y="2108002"/>
            <a:ext cx="3439005" cy="593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Expression body methods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B8D941-199C-424F-94D2-3DF5FEAADCDE}"/>
              </a:ext>
            </a:extLst>
          </p:cNvPr>
          <p:cNvSpPr txBox="1"/>
          <p:nvPr/>
        </p:nvSpPr>
        <p:spPr>
          <a:xfrm>
            <a:off x="7154622" y="4198508"/>
            <a:ext cx="4001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HINT #4: </a:t>
            </a:r>
            <a:r>
              <a:rPr lang="en-US" sz="1200" dirty="0"/>
              <a:t>If this is allowed in your project (code guidelines)</a:t>
            </a:r>
          </a:p>
          <a:p>
            <a:r>
              <a:rPr lang="en-US" sz="1200" dirty="0"/>
              <a:t>you may propose even further cleanup and convert older</a:t>
            </a:r>
            <a:br>
              <a:rPr lang="en-US" sz="1200" dirty="0"/>
            </a:br>
            <a:r>
              <a:rPr lang="en-US" sz="1200" dirty="0"/>
              <a:t>C# syntax into a expression bodies (they look like lambda)</a:t>
            </a:r>
            <a:br>
              <a:rPr lang="en-US" sz="1200" dirty="0"/>
            </a:br>
            <a:r>
              <a:rPr lang="en-US" sz="1200" dirty="0"/>
              <a:t>and were introduced with C# 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569B5F-FBC8-49F1-8FCC-61F7575919E9}"/>
              </a:ext>
            </a:extLst>
          </p:cNvPr>
          <p:cNvSpPr/>
          <p:nvPr/>
        </p:nvSpPr>
        <p:spPr>
          <a:xfrm>
            <a:off x="1231332" y="4097629"/>
            <a:ext cx="5830114" cy="1513340"/>
          </a:xfrm>
          <a:prstGeom prst="rect">
            <a:avLst/>
          </a:prstGeom>
          <a:solidFill>
            <a:srgbClr val="A89589"/>
          </a:solidFill>
          <a:ln>
            <a:solidFill>
              <a:srgbClr val="A89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0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/>
      <p:bldP spid="17" grpId="1"/>
      <p:bldP spid="20" grpId="1"/>
      <p:bldP spid="20" grpId="2"/>
      <p:bldP spid="23" grpId="0"/>
      <p:bldP spid="24" grpId="0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88EB-D794-4BEC-BA57-38F8CE8F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values of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F809C-70F0-411D-A1DA-59E1CBE3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82" y="2022749"/>
            <a:ext cx="9375337" cy="3900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B1CB1D-13EF-4292-ABB5-507BA734E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82" y="5883186"/>
            <a:ext cx="3784959" cy="5881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A89013-699B-4AAA-8CB6-4C27A9257D3F}"/>
              </a:ext>
            </a:extLst>
          </p:cNvPr>
          <p:cNvSpPr txBox="1">
            <a:spLocks/>
          </p:cNvSpPr>
          <p:nvPr/>
        </p:nvSpPr>
        <p:spPr>
          <a:xfrm>
            <a:off x="5091403" y="6094556"/>
            <a:ext cx="7100597" cy="3177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</a:rPr>
              <a:t>PS: </a:t>
            </a:r>
            <a:r>
              <a:rPr lang="en-US" sz="1400" dirty="0">
                <a:solidFill>
                  <a:schemeClr val="tx1"/>
                </a:solidFill>
              </a:rPr>
              <a:t>You can also use expression body for methods (acceptable solution if they are very short)</a:t>
            </a:r>
          </a:p>
        </p:txBody>
      </p:sp>
    </p:spTree>
    <p:extLst>
      <p:ext uri="{BB962C8B-B14F-4D97-AF65-F5344CB8AC3E}">
        <p14:creationId xmlns:p14="http://schemas.microsoft.com/office/powerpoint/2010/main" val="244486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B263-3D0E-43C3-A2B8-64E9A6AF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modifiers in Properties #1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41D7666-5D48-44F5-9A14-9C83A8B5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23841"/>
            <a:ext cx="3439005" cy="24196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8C4F0C-5E3A-4098-83E8-2E7612F76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318000" cy="3760891"/>
          </a:xfrm>
        </p:spPr>
        <p:txBody>
          <a:bodyPr/>
          <a:lstStyle/>
          <a:p>
            <a:r>
              <a:rPr lang="en-US" dirty="0"/>
              <a:t>In this case, both Get and Set methods</a:t>
            </a:r>
            <a:br>
              <a:rPr lang="en-US" dirty="0"/>
            </a:br>
            <a:r>
              <a:rPr lang="en-US" dirty="0"/>
              <a:t>are </a:t>
            </a:r>
            <a:r>
              <a:rPr lang="en-US" b="1" dirty="0"/>
              <a:t>inheriting</a:t>
            </a:r>
            <a:r>
              <a:rPr lang="en-US" dirty="0"/>
              <a:t> the public access modifier</a:t>
            </a:r>
            <a:br>
              <a:rPr lang="en-US" dirty="0"/>
            </a:br>
            <a:r>
              <a:rPr lang="en-US" dirty="0"/>
              <a:t>from the main Property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A5965D-3DCC-4AAF-A4A0-9FB619DB7CE5}"/>
              </a:ext>
            </a:extLst>
          </p:cNvPr>
          <p:cNvGrpSpPr/>
          <p:nvPr/>
        </p:nvGrpSpPr>
        <p:grpSpPr>
          <a:xfrm>
            <a:off x="1493520" y="4074160"/>
            <a:ext cx="2570480" cy="243840"/>
            <a:chOff x="1493520" y="4074160"/>
            <a:chExt cx="2570480" cy="243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1B4178-9CBD-4AA7-B370-9071C9C0EE2E}"/>
                </a:ext>
              </a:extLst>
            </p:cNvPr>
            <p:cNvSpPr/>
            <p:nvPr/>
          </p:nvSpPr>
          <p:spPr>
            <a:xfrm>
              <a:off x="1493520" y="4074160"/>
              <a:ext cx="640080" cy="2438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A67C831E-5E61-45C6-88F7-4CCCEE1B3E4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 flipH="1" flipV="1">
              <a:off x="2705100" y="3406140"/>
              <a:ext cx="20320" cy="1803400"/>
            </a:xfrm>
            <a:prstGeom prst="curvedConnector3">
              <a:avLst>
                <a:gd name="adj1" fmla="val -112500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B0E4C655-A838-4A1F-9FE5-8F4961FA684A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 flipH="1" flipV="1">
              <a:off x="2928620" y="3182620"/>
              <a:ext cx="20320" cy="2250440"/>
            </a:xfrm>
            <a:prstGeom prst="curvedConnector3">
              <a:avLst>
                <a:gd name="adj1" fmla="val -112500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44B9BD7-047F-42BF-BC34-388C09250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80" y="2108201"/>
            <a:ext cx="4229690" cy="400105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69EA1FD-7AA3-4490-8EF8-FF44D2CA2029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43180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case, Set method was marked</a:t>
            </a:r>
            <a:br>
              <a:rPr lang="en-US" dirty="0"/>
            </a:br>
            <a:r>
              <a:rPr lang="en-US" dirty="0"/>
              <a:t>as private and cannot be used anymore</a:t>
            </a:r>
            <a:br>
              <a:rPr lang="en-US" dirty="0"/>
            </a:br>
            <a:r>
              <a:rPr lang="en-US" dirty="0"/>
              <a:t>from outside. Which means, that Name</a:t>
            </a:r>
            <a:br>
              <a:rPr lang="en-US" dirty="0"/>
            </a:br>
            <a:r>
              <a:rPr lang="en-US" dirty="0"/>
              <a:t>property is more secure, since it can be</a:t>
            </a:r>
            <a:br>
              <a:rPr lang="en-US" dirty="0"/>
            </a:br>
            <a:r>
              <a:rPr lang="en-US" dirty="0"/>
              <a:t>initialized only from </a:t>
            </a:r>
            <a:r>
              <a:rPr lang="en-US" b="1" dirty="0"/>
              <a:t>constructor</a:t>
            </a:r>
            <a:r>
              <a:rPr lang="en-US" dirty="0"/>
              <a:t> or from</a:t>
            </a:r>
            <a:br>
              <a:rPr lang="en-US" dirty="0"/>
            </a:br>
            <a:r>
              <a:rPr lang="en-US" dirty="0"/>
              <a:t>the local class logic (</a:t>
            </a:r>
            <a:r>
              <a:rPr lang="en-US" b="1" dirty="0" err="1"/>
              <a:t>SetName</a:t>
            </a:r>
            <a:r>
              <a:rPr lang="en-US" b="1" dirty="0"/>
              <a:t>()</a:t>
            </a:r>
            <a:r>
              <a:rPr lang="en-US" dirty="0"/>
              <a:t> method)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CB3AA2B-57FD-4867-914B-549C0F796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40" y="2159001"/>
            <a:ext cx="6457950" cy="410527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BBAF9E2-507E-4944-A0E4-D736D5170F75}"/>
              </a:ext>
            </a:extLst>
          </p:cNvPr>
          <p:cNvSpPr/>
          <p:nvPr/>
        </p:nvSpPr>
        <p:spPr>
          <a:xfrm>
            <a:off x="8224364" y="3000320"/>
            <a:ext cx="726595" cy="2508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CA0A4DB-E905-45DE-8952-3292165FCA7B}"/>
              </a:ext>
            </a:extLst>
          </p:cNvPr>
          <p:cNvSpPr txBox="1">
            <a:spLocks/>
          </p:cNvSpPr>
          <p:nvPr/>
        </p:nvSpPr>
        <p:spPr>
          <a:xfrm>
            <a:off x="1093765" y="2108201"/>
            <a:ext cx="4318000" cy="17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if you remove setter entirely (don’t</a:t>
            </a:r>
            <a:br>
              <a:rPr lang="en-US" dirty="0"/>
            </a:br>
            <a:r>
              <a:rPr lang="en-US" dirty="0"/>
              <a:t>worry C# compiler will create it in IL code</a:t>
            </a:r>
            <a:br>
              <a:rPr lang="en-US" dirty="0"/>
            </a:br>
            <a:r>
              <a:rPr lang="en-US" dirty="0"/>
              <a:t>anyway) you will achieve super safe class</a:t>
            </a:r>
            <a:br>
              <a:rPr lang="en-US" dirty="0"/>
            </a:br>
            <a:r>
              <a:rPr lang="en-US" dirty="0"/>
              <a:t>with Name property being able to </a:t>
            </a:r>
            <a:r>
              <a:rPr lang="en-US" dirty="0" err="1"/>
              <a:t>initiali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ze</a:t>
            </a:r>
            <a:r>
              <a:rPr lang="en-US" dirty="0"/>
              <a:t> only from the class </a:t>
            </a:r>
            <a:r>
              <a:rPr lang="en-US" b="1" dirty="0"/>
              <a:t>constructor</a:t>
            </a:r>
            <a:r>
              <a:rPr lang="en-US" dirty="0"/>
              <a:t>!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16E0D50-5944-4E22-A365-90BC38D1E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795" y="2108201"/>
            <a:ext cx="3343742" cy="2695951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0D9196B-0428-40BE-8822-4D8B36CF0E65}"/>
              </a:ext>
            </a:extLst>
          </p:cNvPr>
          <p:cNvSpPr txBox="1">
            <a:spLocks/>
          </p:cNvSpPr>
          <p:nvPr/>
        </p:nvSpPr>
        <p:spPr>
          <a:xfrm>
            <a:off x="1107440" y="4907687"/>
            <a:ext cx="10775950" cy="14362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Of course, you should use access modifiers extensively, following the rule to always prefer the minimum</a:t>
            </a:r>
            <a:br>
              <a:rPr lang="en-US" sz="1600" dirty="0"/>
            </a:br>
            <a:r>
              <a:rPr lang="en-US" sz="1600" dirty="0"/>
              <a:t>possible accessibility (if you are not using YET your property’s Set somewhere else – mark it as private).</a:t>
            </a:r>
            <a:br>
              <a:rPr lang="en-US" sz="1600" dirty="0"/>
            </a:br>
            <a:r>
              <a:rPr lang="en-US" sz="1600" dirty="0"/>
              <a:t>Consider using </a:t>
            </a:r>
            <a:r>
              <a:rPr lang="en-US" sz="1600" b="1" dirty="0"/>
              <a:t>protected</a:t>
            </a:r>
            <a:r>
              <a:rPr lang="en-US" sz="1600" dirty="0"/>
              <a:t> modifiers to improve your encapsulation if the class can be inherited, or for</a:t>
            </a:r>
            <a:br>
              <a:rPr lang="en-US" sz="1600" dirty="0"/>
            </a:br>
            <a:r>
              <a:rPr lang="en-US" sz="1600" dirty="0"/>
              <a:t>example </a:t>
            </a:r>
            <a:r>
              <a:rPr lang="en-US" sz="1600" b="1" dirty="0"/>
              <a:t>internal</a:t>
            </a:r>
            <a:r>
              <a:rPr lang="en-US" sz="1600" dirty="0"/>
              <a:t> – to allow accessing this member or method only from the current assembly (project),</a:t>
            </a:r>
            <a:br>
              <a:rPr lang="en-US" sz="1600" dirty="0"/>
            </a:br>
            <a:r>
              <a:rPr lang="en-US" sz="1600" dirty="0"/>
              <a:t>but not solution-wide. We have also new </a:t>
            </a:r>
            <a:r>
              <a:rPr lang="en-US" sz="1600" b="1" dirty="0"/>
              <a:t>private protected</a:t>
            </a:r>
            <a:r>
              <a:rPr lang="en-US" sz="1600" dirty="0"/>
              <a:t> and </a:t>
            </a:r>
            <a:r>
              <a:rPr lang="en-US" sz="1600" b="1" dirty="0"/>
              <a:t>protected internal</a:t>
            </a:r>
            <a:r>
              <a:rPr lang="en-US" sz="1600" dirty="0"/>
              <a:t> modifiers from C# 7.</a:t>
            </a:r>
          </a:p>
        </p:txBody>
      </p:sp>
    </p:spTree>
    <p:extLst>
      <p:ext uri="{BB962C8B-B14F-4D97-AF65-F5344CB8AC3E}">
        <p14:creationId xmlns:p14="http://schemas.microsoft.com/office/powerpoint/2010/main" val="412389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6" grpId="0" build="p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{358730F6-D99B-4B6E-AC21-D437908EA925}tf22712842_win32</Template>
  <TotalTime>374</TotalTime>
  <Words>1309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1_RetrospectVTI</vt:lpstr>
      <vt:lpstr>Q&amp;A with C#</vt:lpstr>
      <vt:lpstr>Properties in C#</vt:lpstr>
      <vt:lpstr>Properties (introduction)</vt:lpstr>
      <vt:lpstr>Property in the IL code</vt:lpstr>
      <vt:lpstr>The world without Properties</vt:lpstr>
      <vt:lpstr>Different types of Properties</vt:lpstr>
      <vt:lpstr>Custom Get and Set methods</vt:lpstr>
      <vt:lpstr>Default values of Properties</vt:lpstr>
      <vt:lpstr>Access modifiers in Properties #1</vt:lpstr>
      <vt:lpstr>Access modifiers in Properties #2</vt:lpstr>
      <vt:lpstr>Readonly vs Constant</vt:lpstr>
      <vt:lpstr>Readonly vs Constant fields #1</vt:lpstr>
      <vt:lpstr>Readonly vs Constant fields #2</vt:lpstr>
      <vt:lpstr>Reason to 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Q&amp;A session</dc:title>
  <dc:creator>Krystyan, Tomasz</dc:creator>
  <cp:lastModifiedBy>Krystyan, Tomasz</cp:lastModifiedBy>
  <cp:revision>87</cp:revision>
  <dcterms:created xsi:type="dcterms:W3CDTF">2021-11-22T13:04:10Z</dcterms:created>
  <dcterms:modified xsi:type="dcterms:W3CDTF">2021-11-23T13:33:25Z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